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0"/>
  </p:notesMasterIdLst>
  <p:handoutMasterIdLst>
    <p:handoutMasterId r:id="rId21"/>
  </p:handoutMasterIdLst>
  <p:sldIdLst>
    <p:sldId id="269" r:id="rId6"/>
    <p:sldId id="279" r:id="rId7"/>
    <p:sldId id="266" r:id="rId8"/>
    <p:sldId id="257" r:id="rId9"/>
    <p:sldId id="283" r:id="rId10"/>
    <p:sldId id="259" r:id="rId11"/>
    <p:sldId id="258" r:id="rId12"/>
    <p:sldId id="297" r:id="rId13"/>
    <p:sldId id="285" r:id="rId14"/>
    <p:sldId id="261" r:id="rId15"/>
    <p:sldId id="296" r:id="rId16"/>
    <p:sldId id="282" r:id="rId17"/>
    <p:sldId id="298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  <p:cmAuthor id="3" name="Carsten Roensdorf" initials="CR" lastIdx="1" clrIdx="2">
    <p:extLst>
      <p:ext uri="{19B8F6BF-5375-455C-9EA6-DF929625EA0E}">
        <p15:presenceInfo xmlns:p15="http://schemas.microsoft.com/office/powerpoint/2012/main" userId="Carsten Roensdorf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5991" autoAdjust="0"/>
  </p:normalViewPr>
  <p:slideViewPr>
    <p:cSldViewPr snapToGrid="0" snapToObjects="1">
      <p:cViewPr varScale="1">
        <p:scale>
          <a:sx n="123" d="100"/>
          <a:sy n="123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2:16:39.4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4016 232,'-1'-2,"0"1,1-1,-1 1,0 0,0 0,0-1,0 1,0 0,0 0,0 0,-1 0,1 0,0 0,0 0,-1 0,1 1,-1-1,1 0,-1 1,1 0,-1-1,-1 0,-42-10,40 9,-112-20,62 13,2-2,-59-20,26-8,69 29,0 2,0 0,-1 1,-1 1,1 0,-34-5,-303 8,177 6,-337-3,371-12,19 0,-764 9,455 5,403 0,1 2,0 0,0 3,1 0,0 1,0 2,1 1,-42 23,65-30,0-1,1 1,-1-1,1 1,0 1,0-1,0 0,0 1,1 0,0 0,0 0,0 0,1 0,0 1,0-1,0 1,-2 11,-1 11,1-1,-1 39,5-63,-3 531,6-269,-19 75,13-302,1 0,2-1,2 1,1-1,16 75,-6-29,-4 2,-4-1,-4 1,-10 98,-13 31,-5 100,28-186,-4 64,0-160,-1-1,-1 0,-2 0,-10 31,-33 66,-21 70,38-87,-20 80,36-114,4-22,1 2,4-1,-2 62,10-31,3 1,29 169,-12-130,9 35,203 627,-215-729,-3 1,8 82,-2-5,9 112,-19-131,-1 224,-11-239,4-1,19 117,-6-119,27 129,24 86,-41-196,13 156,-14-83,37 192,-52-310,-6-43,2-1,0 1,12 34,26 64,68 184,-89-257,-18-42,2 0,0 0,1 0,0 0,1-1,1 0,19 24,-11-19,1 0,0-2,1 0,1-1,1-1,0 0,1-2,0-1,26 11,-10-11,-1 0,1-3,1-1,0-2,0-2,0-1,64-4,2-9,164-36,-80 7,285-20,52 56,-267 6,197-3,-442 0,0 2,1 0,-1 1,0 0,26 10,-13-4,-13-6,0-2,0 1,0-1,0-1,0-1,0 0,15-3,24-1,-16 4,0-2,-1-2,1-1,43-13,-45 9,26-9,1 2,74-9,-119 22,0-1,0 0,0-1,-1-1,0 0,0-1,20-15,-13 10,1 0,29-12,-16 15,0 0,44-4,-55 11,-1-1,0-2,0 0,-1-1,1-2,41-20,-55 21,0-1,-1 0,0-1,0 0,-1 0,-1-1,11-17,29-33,-18 26,-26 29,0 0,0 0,1 1,0 0,0 0,1 0,-1 0,1 1,0 0,0 0,1 0,-1 1,12-4,122-41,-97 31,0 3,1 1,46-8,-25 12,107-3,-151 12,1 1,-1 1,0 1,0 0,0 2,0 1,-1 0,0 2,22 10,-7 1,200 115,-211-117,-1 2,0 1,35 42,-12-14,-30-32,-1 0,0 1,14 24,-24-33,0 0,-1 0,-1 1,1 0,-1 0,-1 0,1 0,-2 0,1 0,0 13,-6 248,-18-144,15-95,5-24,0 0,0 0,-1 0,0-1,0 1,-1-1,0 1,0-1,0 0,-1-1,0 1,0-1,0 0,-1 0,1 0,-1-1,-8 5,-10 3,-1 0,0-1,-36 10,0 0,24-8,0-2,-1-1,0-2,0-1,-54 1,69-9,1 0,-1-2,0 0,1-1,0-2,0 0,-26-12,-148-78,100 46,24 18,-86-25,60 23,77 26,1-1,0-1,0 0,1-2,-33-27,-73-82,111 106,-18-19,-65-51,84 74,-1 2,0 0,0 1,-1 0,0 1,-1 0,1 2,-26-7,-29 1,45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9ae5bab81_8_4:notes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25" tIns="46050" rIns="92125" bIns="46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From this we derive the idea of poses, and the chained reference systems to relate between the geographical, Earth-based system and individual objects and their histories of locations and orientations</a:t>
            </a:r>
            <a:endParaRPr/>
          </a:p>
        </p:txBody>
      </p:sp>
      <p:sp>
        <p:nvSpPr>
          <p:cNvPr id="167" name="Google Shape;167;g89ae5bab81_8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92150"/>
            <a:ext cx="61468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:notes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38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25" tIns="46050" rIns="92125" bIns="46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92150"/>
            <a:ext cx="61468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4993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:notes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38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25" tIns="46050" rIns="92125" bIns="46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92150"/>
            <a:ext cx="61468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2639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E9B1-5ED8-483C-873E-B3627E56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F3B9A-C173-43F5-8D80-8DDB5D1D9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5859A-B17C-4239-A73A-70E611DD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D30F-1118-423A-BB95-EFAA1C63692D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FB09A-8100-4EB9-AEC7-3DFC4FE4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97439-654D-4379-8DE5-57CC8844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86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  <p:sldLayoutId id="214748371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geospatial/GeoPose/tree/main/Implementations/SolarPose%20Service" TargetMode="External"/><Relationship Id="rId3" Type="http://schemas.openxmlformats.org/officeDocument/2006/relationships/hyperlink" Target="https://github.com/opengeospatial/GeoPose/tree/main/standard/standard/Instances" TargetMode="External"/><Relationship Id="rId7" Type="http://schemas.openxmlformats.org/officeDocument/2006/relationships/hyperlink" Target="https://service.geopose.io/solar/solarpose/ypr?longitude=-121.0&amp;latitude=47.8&amp;height=10" TargetMode="External"/><Relationship Id="rId2" Type="http://schemas.openxmlformats.org/officeDocument/2006/relationships/hyperlink" Target="https://service.geopose.io/geopose/1.0/demo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opengeospatial/GeoPoseSandbox/tree/development" TargetMode="External"/><Relationship Id="rId5" Type="http://schemas.openxmlformats.org/officeDocument/2006/relationships/hyperlink" Target="https://github.com/opengeospatial/GeoPose/blob/main/Data/Examples/Images/README.adoc" TargetMode="External"/><Relationship Id="rId4" Type="http://schemas.openxmlformats.org/officeDocument/2006/relationships/hyperlink" Target="https://data.ogc.org/geopose-swg/Data/Examples/GNWind/tiles/20210723T0100/11/388/802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GeoPose/blob/main/standard/standard/models/Model.eapx" TargetMode="External"/><Relationship Id="rId2" Type="http://schemas.openxmlformats.org/officeDocument/2006/relationships/hyperlink" Target="https://data.ogc.org/geopose-swg/pdf/geopose_standard.pdf#use_case_summary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ervice.geopose.io/solar/swagger/index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16378" y="49880"/>
            <a:ext cx="6301048" cy="303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Aft>
                <a:spcPts val="600"/>
              </a:spcAft>
            </a:pPr>
            <a:endParaRPr lang="en-US" sz="16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endParaRPr lang="en-US" sz="105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GeoPose 1.0 </a:t>
            </a: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Logical Model and JSON Encoding </a:t>
            </a:r>
          </a:p>
          <a:p>
            <a:pPr algn="ctr">
              <a:lnSpc>
                <a:spcPts val="3500"/>
              </a:lnSpc>
            </a:pPr>
            <a:r>
              <a:rPr lang="en-US" sz="20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GeoPose Chairs and Editor</a:t>
            </a:r>
          </a:p>
          <a:p>
            <a:pPr algn="ctr">
              <a:lnSpc>
                <a:spcPts val="3500"/>
              </a:lnSpc>
            </a:pPr>
            <a:r>
              <a:rPr lang="en-US" sz="20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OAB 28 September 2021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0AE120-3A3F-4A79-AB99-A2AEDC0B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</a:t>
            </a:r>
            <a:r>
              <a:rPr lang="de-DE" dirty="0" err="1"/>
              <a:t>Activities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15A4E9-E9C3-479D-9961-A080B86EF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Demo </a:t>
            </a:r>
            <a:r>
              <a:rPr lang="de-DE" dirty="0">
                <a:hlinkClick r:id="rId2"/>
              </a:rPr>
              <a:t>web </a:t>
            </a:r>
            <a:r>
              <a:rPr lang="de-DE" dirty="0" err="1">
                <a:hlinkClick r:id="rId2"/>
              </a:rPr>
              <a:t>app</a:t>
            </a:r>
            <a:r>
              <a:rPr lang="de-DE" dirty="0"/>
              <a:t>  in GitHub </a:t>
            </a:r>
            <a:r>
              <a:rPr lang="de-DE" dirty="0" err="1"/>
              <a:t>repo</a:t>
            </a:r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samples</a:t>
            </a:r>
            <a:r>
              <a:rPr lang="de-DE" dirty="0"/>
              <a:t> in GitHub </a:t>
            </a:r>
            <a:r>
              <a:rPr lang="de-DE" dirty="0" err="1"/>
              <a:t>repo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Conforming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examples</a:t>
            </a:r>
            <a:r>
              <a:rPr lang="de-DE" dirty="0"/>
              <a:t> 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eight</a:t>
            </a:r>
            <a:r>
              <a:rPr lang="de-DE" dirty="0"/>
              <a:t> </a:t>
            </a:r>
            <a:r>
              <a:rPr lang="de-DE" dirty="0" err="1"/>
              <a:t>standardization</a:t>
            </a:r>
            <a:r>
              <a:rPr lang="de-DE" dirty="0"/>
              <a:t> </a:t>
            </a:r>
            <a:r>
              <a:rPr lang="de-DE" dirty="0" err="1"/>
              <a:t>targets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Ordnance</a:t>
            </a:r>
            <a:r>
              <a:rPr lang="de-DE" dirty="0"/>
              <a:t> Survey GB „</a:t>
            </a:r>
            <a:r>
              <a:rPr lang="de-DE" dirty="0" err="1"/>
              <a:t>land</a:t>
            </a:r>
            <a:r>
              <a:rPr lang="de-DE" dirty="0"/>
              <a:t> </a:t>
            </a:r>
            <a:r>
              <a:rPr lang="de-DE" dirty="0" err="1"/>
              <a:t>drone</a:t>
            </a:r>
            <a:r>
              <a:rPr lang="de-DE" dirty="0"/>
              <a:t>“ </a:t>
            </a:r>
            <a:r>
              <a:rPr lang="de-DE" dirty="0" err="1"/>
              <a:t>nav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and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).</a:t>
            </a:r>
          </a:p>
          <a:p>
            <a:pPr lvl="1"/>
            <a:r>
              <a:rPr lang="de-DE" dirty="0" err="1"/>
              <a:t>Tiled</a:t>
            </a:r>
            <a:r>
              <a:rPr lang="de-DE" dirty="0"/>
              <a:t> </a:t>
            </a:r>
            <a:r>
              <a:rPr lang="de-DE" dirty="0">
                <a:hlinkClick r:id="rId4"/>
              </a:rPr>
              <a:t>wind </a:t>
            </a:r>
            <a:r>
              <a:rPr lang="de-DE" dirty="0" err="1">
                <a:hlinkClick r:id="rId4"/>
              </a:rPr>
              <a:t>field</a:t>
            </a:r>
            <a:r>
              <a:rPr lang="de-DE" dirty="0">
                <a:hlinkClick r:id="rId4"/>
              </a:rPr>
              <a:t> 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Video and still </a:t>
            </a:r>
            <a:r>
              <a:rPr lang="de-DE" dirty="0" err="1"/>
              <a:t>drone</a:t>
            </a:r>
            <a:r>
              <a:rPr lang="de-DE" dirty="0"/>
              <a:t> </a:t>
            </a:r>
            <a:r>
              <a:rPr lang="de-DE" dirty="0" err="1"/>
              <a:t>imagery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hlinkClick r:id="rId5"/>
              </a:rPr>
              <a:t>GeoPose </a:t>
            </a:r>
            <a:r>
              <a:rPr lang="de-DE" dirty="0"/>
              <a:t> </a:t>
            </a:r>
            <a:r>
              <a:rPr lang="de-DE" dirty="0" err="1"/>
              <a:t>sequences</a:t>
            </a:r>
            <a:r>
              <a:rPr lang="de-DE" dirty="0"/>
              <a:t> </a:t>
            </a:r>
            <a:r>
              <a:rPr lang="de-DE" dirty="0" err="1"/>
              <a:t>tied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frame.</a:t>
            </a:r>
          </a:p>
          <a:p>
            <a:r>
              <a:rPr lang="de-DE" dirty="0"/>
              <a:t>A </a:t>
            </a:r>
            <a:r>
              <a:rPr lang="de-DE" dirty="0" err="1"/>
              <a:t>developer‘s</a:t>
            </a:r>
            <a:r>
              <a:rPr lang="de-DE" dirty="0"/>
              <a:t> </a:t>
            </a:r>
            <a:r>
              <a:rPr lang="de-DE" dirty="0" err="1">
                <a:hlinkClick r:id="rId6"/>
              </a:rPr>
              <a:t>sandbox</a:t>
            </a:r>
            <a:r>
              <a:rPr lang="de-DE" dirty="0"/>
              <a:t>  </a:t>
            </a:r>
            <a:r>
              <a:rPr lang="de-DE" dirty="0" err="1"/>
              <a:t>environment</a:t>
            </a:r>
            <a:r>
              <a:rPr lang="de-DE" dirty="0"/>
              <a:t>. </a:t>
            </a:r>
          </a:p>
          <a:p>
            <a:r>
              <a:rPr lang="de-DE" dirty="0" err="1">
                <a:hlinkClick r:id="rId7"/>
              </a:rPr>
              <a:t>SolarPose</a:t>
            </a:r>
            <a:r>
              <a:rPr lang="de-DE" dirty="0"/>
              <a:t> 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>
                <a:hlinkClick r:id="rId8"/>
              </a:rPr>
              <a:t>serves</a:t>
            </a:r>
            <a:r>
              <a:rPr lang="de-DE" dirty="0"/>
              <a:t> Basic-YPR </a:t>
            </a:r>
            <a:r>
              <a:rPr lang="de-DE" dirty="0" err="1"/>
              <a:t>or</a:t>
            </a:r>
            <a:r>
              <a:rPr lang="de-DE" dirty="0"/>
              <a:t> Basic-Quaternion GeoPoses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facing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time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on </a:t>
            </a:r>
            <a:r>
              <a:rPr lang="de-DE" dirty="0" err="1"/>
              <a:t>earth</a:t>
            </a:r>
            <a:r>
              <a:rPr lang="de-DE" dirty="0"/>
              <a:t>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718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"/>
          <p:cNvSpPr txBox="1">
            <a:spLocks noGrp="1"/>
          </p:cNvSpPr>
          <p:nvPr>
            <p:ph type="title"/>
          </p:nvPr>
        </p:nvSpPr>
        <p:spPr>
          <a:xfrm>
            <a:off x="309563" y="136525"/>
            <a:ext cx="1157763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/>
              <a:t>OS Autonomous Vehicle Data Experiments</a:t>
            </a:r>
            <a:endParaRPr sz="3600" dirty="0"/>
          </a:p>
        </p:txBody>
      </p:sp>
      <p:sp>
        <p:nvSpPr>
          <p:cNvPr id="482" name="Google Shape;482;p28"/>
          <p:cNvSpPr txBox="1">
            <a:spLocks noGrp="1"/>
          </p:cNvSpPr>
          <p:nvPr>
            <p:ph type="body" idx="1"/>
          </p:nvPr>
        </p:nvSpPr>
        <p:spPr>
          <a:xfrm>
            <a:off x="0" y="1030637"/>
            <a:ext cx="8692096" cy="513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OS GB has provided navigation sensor and video data on a round-trip track of approximately 1 km (yellow strip).</a:t>
            </a:r>
          </a:p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Seven real-world examples of the use of and computation with each of the eight GeoPose 1.0 </a:t>
            </a:r>
            <a:r>
              <a:rPr lang="en-US" sz="2000" dirty="0" err="1"/>
              <a:t>Standarization</a:t>
            </a:r>
            <a:r>
              <a:rPr lang="en-US" sz="2000" dirty="0"/>
              <a:t> Targets: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Basic-YPR, Basic-Quaternion, Advanced: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1: Serve one Basic GeoPose of selected type for either nav sensors or video at any time within the data time span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Chain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2: Serve GeoPose chains using the nav sensor frame as a link at any time within the video data time span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Graph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Goal: 3 Serve GeoPose graphs with multiple target GeoPoses at any time within the video data time span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Series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4: Serve nav sensor or video poses at a specified rate as a regular series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5: Serve nav sensor or video poses as an irregular series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Stream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6: Serve nav sensor or video poses from start to end at real time rate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7: Demo web app using Google Street View to animate stream</a:t>
            </a:r>
          </a:p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endParaRPr lang="en-US" sz="2000" dirty="0"/>
          </a:p>
          <a:p>
            <a:pPr marL="690563" lvl="1" indent="-233363">
              <a:spcBef>
                <a:spcPts val="0"/>
              </a:spcBef>
              <a:buSzPts val="2400"/>
              <a:buFont typeface="Arial"/>
              <a:buChar char="•"/>
            </a:pPr>
            <a:endParaRPr lang="en-US" sz="1200" dirty="0"/>
          </a:p>
          <a:p>
            <a:pPr marL="1147763" lvl="2" indent="-233363">
              <a:spcBef>
                <a:spcPts val="0"/>
              </a:spcBef>
              <a:buSzPts val="2400"/>
            </a:pPr>
            <a:endParaRPr lang="en-US" sz="1600" u="sng" dirty="0"/>
          </a:p>
          <a:p>
            <a:pPr marL="38100" indent="0" algn="ctr">
              <a:spcBef>
                <a:spcPts val="480"/>
              </a:spcBef>
              <a:buNone/>
            </a:pPr>
            <a:endParaRPr lang="en-US" sz="2400" u="sng" dirty="0"/>
          </a:p>
        </p:txBody>
      </p:sp>
      <p:sp>
        <p:nvSpPr>
          <p:cNvPr id="483" name="Google Shape;483;p28"/>
          <p:cNvSpPr txBox="1">
            <a:spLocks noGrp="1"/>
          </p:cNvSpPr>
          <p:nvPr>
            <p:ph type="ftr" idx="11"/>
          </p:nvPr>
        </p:nvSpPr>
        <p:spPr>
          <a:xfrm>
            <a:off x="3963988" y="6553200"/>
            <a:ext cx="426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Copyright © 2021 Open Geospatial Consortium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CE7EF-3818-E645-88F8-246F9BD28F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OS Street Drone Test Area">
            <a:extLst>
              <a:ext uri="{FF2B5EF4-FFF2-40B4-BE49-F238E27FC236}">
                <a16:creationId xmlns:a16="http://schemas.microsoft.com/office/drawing/2014/main" id="{23739B8D-3E73-43F0-A718-27DBF9A53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370" y="1354749"/>
            <a:ext cx="3556397" cy="43953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1662A3F-FA80-48F6-AD3D-BE28D6B6E4CB}"/>
                  </a:ext>
                </a:extLst>
              </p14:cNvPr>
              <p14:cNvContentPartPr/>
              <p14:nvPr/>
            </p14:nvContentPartPr>
            <p14:xfrm>
              <a:off x="8692445" y="1841549"/>
              <a:ext cx="2516760" cy="3767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1662A3F-FA80-48F6-AD3D-BE28D6B6E4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8445" y="1733549"/>
                <a:ext cx="2624400" cy="39826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picture containing outdoor, parked, car&#10;&#10;Description automatically generated">
            <a:extLst>
              <a:ext uri="{FF2B5EF4-FFF2-40B4-BE49-F238E27FC236}">
                <a16:creationId xmlns:a16="http://schemas.microsoft.com/office/drawing/2014/main" id="{035D4ADA-94A9-49FA-B046-999B00272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2096" y="1107936"/>
            <a:ext cx="1312140" cy="9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98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5B16-54DB-4842-A57F-004A1678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to Other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7623-BE8E-45A9-A787-43A0EB1D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OGC</a:t>
            </a:r>
          </a:p>
          <a:p>
            <a:pPr lvl="1"/>
            <a:r>
              <a:rPr lang="en-GB" dirty="0"/>
              <a:t>Ongoing linkage with CDB, CityGML, Moving Features</a:t>
            </a:r>
          </a:p>
          <a:p>
            <a:pPr lvl="1"/>
            <a:r>
              <a:rPr lang="en-GB" dirty="0"/>
              <a:t>Probable connections to IoT, O&amp;M, SWE, 3D Tiles</a:t>
            </a:r>
          </a:p>
          <a:p>
            <a:r>
              <a:rPr lang="en-GB" dirty="0"/>
              <a:t>External</a:t>
            </a:r>
          </a:p>
          <a:p>
            <a:pPr lvl="1"/>
            <a:r>
              <a:rPr lang="en-GB" dirty="0"/>
              <a:t>Early inspiration came from NASA SPICE</a:t>
            </a:r>
          </a:p>
          <a:p>
            <a:pPr lvl="1"/>
            <a:r>
              <a:rPr lang="en-GB" dirty="0"/>
              <a:t>Questionnaire sent to a wide range of possible implementers </a:t>
            </a:r>
          </a:p>
          <a:p>
            <a:pPr lvl="1"/>
            <a:r>
              <a:rPr lang="en-GB" dirty="0"/>
              <a:t>Ongoing linkage with </a:t>
            </a:r>
            <a:r>
              <a:rPr lang="en-GB" dirty="0" err="1"/>
              <a:t>Khronos</a:t>
            </a:r>
            <a:r>
              <a:rPr lang="en-GB" dirty="0"/>
              <a:t>, OARC, modelling and simulation, and AR content creation communities</a:t>
            </a:r>
          </a:p>
          <a:p>
            <a:pPr lvl="1"/>
            <a:r>
              <a:rPr lang="en-GB" dirty="0"/>
              <a:t>Reaching out to and compiling intersections with W3C, ISO, IEEE, MISB, ASTM, ASPRS, and </a:t>
            </a:r>
            <a:r>
              <a:rPr lang="en-GB" dirty="0" err="1"/>
              <a:t>BuildingSmart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4EC04-5759-4AC5-AD89-6D8BDA7B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7E92A-4C9F-4775-ABAD-9D4F2C74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8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5B16-54DB-4842-A57F-004A1678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7623-BE8E-45A9-A787-43A0EB1D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OAB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4EC04-5759-4AC5-AD89-6D8BDA7B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7E92A-4C9F-4775-ABAD-9D4F2C74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66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4982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GeoPose SWG</a:t>
            </a:r>
          </a:p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geopose.swg@lists.opengeospatial.org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Overview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Scope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Standardization Targets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Implementation Activities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Relation to Other Standards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OGC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Other SDO</a:t>
            </a:r>
          </a:p>
          <a:p>
            <a:pPr marL="457200" lvl="1">
              <a:lnSpc>
                <a:spcPct val="110000"/>
              </a:lnSpc>
            </a:pPr>
            <a:r>
              <a:rPr lang="en-US" i="1" dirty="0"/>
              <a:t>de facto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Q&amp;A  </a:t>
            </a:r>
          </a:p>
          <a:p>
            <a:pPr marL="0">
              <a:lnSpc>
                <a:spcPct val="11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9ae5bab81_8_4"/>
          <p:cNvSpPr txBox="1">
            <a:spLocks noGrp="1"/>
          </p:cNvSpPr>
          <p:nvPr>
            <p:ph type="title"/>
          </p:nvPr>
        </p:nvSpPr>
        <p:spPr>
          <a:xfrm>
            <a:off x="433088" y="144088"/>
            <a:ext cx="11577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GeoPose</a:t>
            </a:r>
            <a:endParaRPr dirty="0"/>
          </a:p>
        </p:txBody>
      </p:sp>
      <p:sp>
        <p:nvSpPr>
          <p:cNvPr id="170" name="Google Shape;170;g89ae5bab81_8_4"/>
          <p:cNvSpPr txBox="1">
            <a:spLocks noGrp="1"/>
          </p:cNvSpPr>
          <p:nvPr>
            <p:ph type="ftr" idx="11"/>
          </p:nvPr>
        </p:nvSpPr>
        <p:spPr>
          <a:xfrm>
            <a:off x="3963988" y="6553200"/>
            <a:ext cx="426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Copyright © 2021 Open Geospatial Consortium</a:t>
            </a:r>
            <a:endParaRPr/>
          </a:p>
        </p:txBody>
      </p:sp>
      <p:sp>
        <p:nvSpPr>
          <p:cNvPr id="171" name="Google Shape;171;g89ae5bab81_8_4"/>
          <p:cNvSpPr txBox="1"/>
          <p:nvPr/>
        </p:nvSpPr>
        <p:spPr>
          <a:xfrm>
            <a:off x="-97100" y="1271926"/>
            <a:ext cx="4699800" cy="47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36550">
              <a:lnSpc>
                <a:spcPct val="115000"/>
              </a:lnSpc>
              <a:buSzPts val="1700"/>
              <a:buFont typeface="Arial"/>
              <a:buChar char="●"/>
            </a:pPr>
            <a:r>
              <a:rPr lang="en-US" sz="1600" dirty="0">
                <a:highlight>
                  <a:srgbClr val="FFFFFF"/>
                </a:highlight>
              </a:rPr>
              <a:t>A </a:t>
            </a:r>
            <a:r>
              <a:rPr lang="en-US" sz="1600" b="1" dirty="0">
                <a:highlight>
                  <a:srgbClr val="FFFFFF"/>
                </a:highlight>
              </a:rPr>
              <a:t>Pose</a:t>
            </a:r>
            <a:r>
              <a:rPr lang="en-US" sz="1600" dirty="0">
                <a:highlight>
                  <a:srgbClr val="FFFFFF"/>
                </a:highlight>
              </a:rPr>
              <a:t> captures location and orientation of a real or digital object.</a:t>
            </a:r>
          </a:p>
          <a:p>
            <a:pPr marL="457200" indent="-336550">
              <a:lnSpc>
                <a:spcPct val="115000"/>
              </a:lnSpc>
              <a:buSzPts val="1700"/>
              <a:buFont typeface="Arial"/>
              <a:buChar char="●"/>
            </a:pPr>
            <a:r>
              <a:rPr lang="en-US" sz="1600" dirty="0">
                <a:highlight>
                  <a:srgbClr val="FFFFFF"/>
                </a:highlight>
              </a:rPr>
              <a:t>A </a:t>
            </a:r>
            <a:r>
              <a:rPr lang="en-US" sz="1600" b="1" dirty="0">
                <a:highlight>
                  <a:srgbClr val="FFFFFF"/>
                </a:highlight>
              </a:rPr>
              <a:t>Pose</a:t>
            </a:r>
            <a:r>
              <a:rPr lang="en-US" sz="1600" dirty="0">
                <a:highlight>
                  <a:srgbClr val="FFFFFF"/>
                </a:highlight>
              </a:rPr>
              <a:t> has an associated </a:t>
            </a:r>
            <a:r>
              <a:rPr lang="en-US" sz="1600" b="1" dirty="0" err="1">
                <a:highlight>
                  <a:srgbClr val="FFFFFF"/>
                </a:highlight>
              </a:rPr>
              <a:t>FrameTransform</a:t>
            </a:r>
            <a:r>
              <a:rPr lang="en-US" sz="1600" b="1" dirty="0">
                <a:highlight>
                  <a:srgbClr val="FFFFFF"/>
                </a:highlight>
              </a:rPr>
              <a:t> Chain</a:t>
            </a:r>
            <a:r>
              <a:rPr lang="en-US" sz="1600" dirty="0">
                <a:highlight>
                  <a:srgbClr val="FFFFFF"/>
                </a:highlight>
              </a:rPr>
              <a:t>. The </a:t>
            </a:r>
            <a:r>
              <a:rPr lang="en-US" sz="1600" b="1" dirty="0">
                <a:highlight>
                  <a:srgbClr val="FFFFFF"/>
                </a:highlight>
              </a:rPr>
              <a:t>Pose’s</a:t>
            </a:r>
            <a:r>
              <a:rPr lang="en-US" sz="1600" dirty="0">
                <a:highlight>
                  <a:srgbClr val="FFFFFF"/>
                </a:highlight>
              </a:rPr>
              <a:t> </a:t>
            </a:r>
            <a:r>
              <a:rPr lang="en-US" sz="1600" b="1" dirty="0" err="1">
                <a:highlight>
                  <a:srgbClr val="FFFFFF"/>
                </a:highlight>
              </a:rPr>
              <a:t>FrameTransform</a:t>
            </a:r>
            <a:r>
              <a:rPr lang="en-US" sz="1600" b="1" dirty="0">
                <a:highlight>
                  <a:srgbClr val="FFFFFF"/>
                </a:highlight>
              </a:rPr>
              <a:t> Chain</a:t>
            </a:r>
            <a:r>
              <a:rPr lang="en-US" sz="1600" dirty="0">
                <a:highlight>
                  <a:srgbClr val="FFFFFF"/>
                </a:highlight>
              </a:rPr>
              <a:t> encapsulates sufficient information to transform pose geometry in any component </a:t>
            </a:r>
            <a:r>
              <a:rPr lang="en-US" sz="1600" b="1" dirty="0">
                <a:highlight>
                  <a:srgbClr val="FFFFFF"/>
                </a:highlight>
              </a:rPr>
              <a:t>Reference Frame</a:t>
            </a:r>
            <a:r>
              <a:rPr lang="en-US" sz="1600" dirty="0">
                <a:highlight>
                  <a:srgbClr val="FFFFFF"/>
                </a:highlight>
              </a:rPr>
              <a:t> to any other </a:t>
            </a:r>
            <a:r>
              <a:rPr lang="en-US" sz="1600" b="1" dirty="0">
                <a:highlight>
                  <a:srgbClr val="FFFFFF"/>
                </a:highlight>
              </a:rPr>
              <a:t>Frame</a:t>
            </a:r>
            <a:r>
              <a:rPr lang="en-US" sz="1600" dirty="0">
                <a:highlight>
                  <a:srgbClr val="FFFFFF"/>
                </a:highlight>
              </a:rPr>
              <a:t> in its associated  </a:t>
            </a:r>
            <a:r>
              <a:rPr lang="en-US" sz="1600" b="1" dirty="0" err="1">
                <a:highlight>
                  <a:srgbClr val="FFFFFF"/>
                </a:highlight>
              </a:rPr>
              <a:t>FrameTransform</a:t>
            </a:r>
            <a:r>
              <a:rPr lang="en-US" sz="1600" b="1" dirty="0">
                <a:highlight>
                  <a:srgbClr val="FFFFFF"/>
                </a:highlight>
              </a:rPr>
              <a:t> Chain</a:t>
            </a:r>
            <a:r>
              <a:rPr lang="en-US" sz="1600" dirty="0">
                <a:highlight>
                  <a:srgbClr val="FFFFFF"/>
                </a:highlight>
              </a:rPr>
              <a:t>.</a:t>
            </a:r>
          </a:p>
          <a:p>
            <a:pPr marL="457200" lvl="0" indent="-336550">
              <a:lnSpc>
                <a:spcPct val="115000"/>
              </a:lnSpc>
              <a:buSzPts val="1700"/>
              <a:buFont typeface="Arial"/>
              <a:buChar char="●"/>
            </a:pPr>
            <a:r>
              <a:rPr lang="en-SG" sz="1600" dirty="0">
                <a:highlight>
                  <a:srgbClr val="FFFFFF"/>
                </a:highlight>
              </a:rPr>
              <a:t>A </a:t>
            </a:r>
            <a:r>
              <a:rPr lang="en-SG" sz="1600" b="1" dirty="0">
                <a:highlight>
                  <a:srgbClr val="FFFFFF"/>
                </a:highlight>
              </a:rPr>
              <a:t>Fixed Pose</a:t>
            </a:r>
            <a:r>
              <a:rPr lang="en-SG" sz="1600" dirty="0">
                <a:highlight>
                  <a:srgbClr val="FFFFFF"/>
                </a:highlight>
              </a:rPr>
              <a:t> is a </a:t>
            </a:r>
            <a:r>
              <a:rPr lang="en-SG" sz="1600" b="1" dirty="0">
                <a:highlight>
                  <a:srgbClr val="FFFFFF"/>
                </a:highlight>
              </a:rPr>
              <a:t>Pose</a:t>
            </a:r>
            <a:r>
              <a:rPr lang="en-SG" sz="1600" dirty="0">
                <a:highlight>
                  <a:srgbClr val="FFFFFF"/>
                </a:highlight>
              </a:rPr>
              <a:t> whose associated </a:t>
            </a:r>
            <a:r>
              <a:rPr lang="en-SG" sz="1600" b="1" dirty="0">
                <a:highlight>
                  <a:srgbClr val="FFFFFF"/>
                </a:highlight>
              </a:rPr>
              <a:t>Outermost Frame</a:t>
            </a:r>
            <a:r>
              <a:rPr lang="en-SG" sz="1600" dirty="0">
                <a:highlight>
                  <a:srgbClr val="FFFFFF"/>
                </a:highlight>
              </a:rPr>
              <a:t> is related to an </a:t>
            </a:r>
            <a:r>
              <a:rPr lang="en-SG" sz="1600" b="1" dirty="0">
                <a:highlight>
                  <a:srgbClr val="FFFFFF"/>
                </a:highlight>
              </a:rPr>
              <a:t>Ephemeris Object - </a:t>
            </a:r>
            <a:r>
              <a:rPr lang="en-SG" sz="1600" dirty="0">
                <a:highlight>
                  <a:srgbClr val="FFFFFF"/>
                </a:highlight>
              </a:rPr>
              <a:t>a spatial object whose location and orientation are externally defined</a:t>
            </a:r>
            <a:r>
              <a:rPr lang="en-SG" sz="1600" b="1" dirty="0">
                <a:highlight>
                  <a:srgbClr val="FFFFFF"/>
                </a:highlight>
              </a:rPr>
              <a:t>.</a:t>
            </a:r>
          </a:p>
          <a:p>
            <a:pPr marL="457200" lvl="0" indent="-336550">
              <a:lnSpc>
                <a:spcPct val="115000"/>
              </a:lnSpc>
              <a:buSzPts val="1700"/>
              <a:buFont typeface="Arial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GeoPose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Fixed Pose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related to </a:t>
            </a:r>
            <a:r>
              <a:rPr lang="en-US" sz="1600" dirty="0">
                <a:highlight>
                  <a:srgbClr val="FFFFFF"/>
                </a:highlight>
              </a:rPr>
              <a:t>a geospatial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Ephemeris Object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dirty="0">
                <a:highlight>
                  <a:srgbClr val="FFFFFF"/>
                </a:highlight>
              </a:rPr>
              <a:t>the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Earth) via a 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Topocentric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Reference Frame.</a:t>
            </a:r>
            <a:br>
              <a:rPr lang="en-SG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lang="en-SG" sz="16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89ae5bab81_8_4"/>
          <p:cNvSpPr txBox="1"/>
          <p:nvPr/>
        </p:nvSpPr>
        <p:spPr>
          <a:xfrm>
            <a:off x="8754350" y="2599050"/>
            <a:ext cx="30144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 Version: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8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GeoPose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ties the location and orientation of a spatial object to the Earth’s surface.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89ae5bab81_8_4"/>
          <p:cNvPicPr preferRelativeResize="0"/>
          <p:nvPr/>
        </p:nvPicPr>
        <p:blipFill rotWithShape="1">
          <a:blip r:embed="rId3">
            <a:alphaModFix/>
          </a:blip>
          <a:srcRect l="3703" r="3703"/>
          <a:stretch/>
        </p:blipFill>
        <p:spPr>
          <a:xfrm>
            <a:off x="3052961" y="1832651"/>
            <a:ext cx="6609379" cy="3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87C14F-CBA9-8F49-A2C6-3700FB05A6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build="p"/>
      <p:bldP spid="17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79" y="55285"/>
            <a:ext cx="10096129" cy="765616"/>
          </a:xfrm>
        </p:spPr>
        <p:txBody>
          <a:bodyPr/>
          <a:lstStyle/>
          <a:p>
            <a:r>
              <a:rPr lang="en-US" dirty="0"/>
              <a:t>Overview: Editorial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GeoPose 1.0 Editorial Team</a:t>
            </a:r>
          </a:p>
          <a:p>
            <a:pPr lvl="1"/>
            <a:r>
              <a:rPr lang="en-US" dirty="0"/>
              <a:t>Chairs</a:t>
            </a:r>
          </a:p>
          <a:p>
            <a:pPr lvl="2"/>
            <a:r>
              <a:rPr lang="en-US" dirty="0"/>
              <a:t>Christine Perey</a:t>
            </a:r>
          </a:p>
          <a:p>
            <a:pPr lvl="2"/>
            <a:r>
              <a:rPr lang="en-US" dirty="0"/>
              <a:t>Jan-Erik Vinje</a:t>
            </a:r>
          </a:p>
          <a:p>
            <a:pPr lvl="2"/>
            <a:r>
              <a:rPr lang="en-US" dirty="0"/>
              <a:t>Jeremy Morley</a:t>
            </a:r>
          </a:p>
          <a:p>
            <a:pPr lvl="1"/>
            <a:r>
              <a:rPr lang="en-US" dirty="0"/>
              <a:t>Editor</a:t>
            </a:r>
          </a:p>
          <a:p>
            <a:pPr lvl="2"/>
            <a:r>
              <a:rPr lang="en-US" dirty="0"/>
              <a:t>Steve Smyth</a:t>
            </a:r>
          </a:p>
          <a:p>
            <a:pPr lvl="1"/>
            <a:r>
              <a:rPr lang="en-US" dirty="0"/>
              <a:t>Visual glossary</a:t>
            </a:r>
          </a:p>
          <a:p>
            <a:pPr lvl="2"/>
            <a:r>
              <a:rPr lang="en-US" dirty="0"/>
              <a:t>Mikel Salazar</a:t>
            </a:r>
          </a:p>
          <a:p>
            <a:pPr lvl="1"/>
            <a:r>
              <a:rPr lang="en-US" dirty="0"/>
              <a:t>Numerous active SWG Members</a:t>
            </a:r>
          </a:p>
          <a:p>
            <a:pPr lvl="1"/>
            <a:r>
              <a:rPr lang="en-US" dirty="0"/>
              <a:t>External experts and guests</a:t>
            </a:r>
          </a:p>
          <a:p>
            <a:pPr lvl="1"/>
            <a:r>
              <a:rPr lang="en-US" dirty="0"/>
              <a:t>Ongoing feedback from Moving Features and CDB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98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E18B-0CA5-4649-BFEF-6E03A35E5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69" y="55285"/>
            <a:ext cx="10003139" cy="765616"/>
          </a:xfrm>
        </p:spPr>
        <p:txBody>
          <a:bodyPr/>
          <a:lstStyle/>
          <a:p>
            <a:r>
              <a:rPr lang="en-US" dirty="0"/>
              <a:t>Overview: Document 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3957-0B08-47E5-A706-07AF143FC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169" y="1162838"/>
            <a:ext cx="10113538" cy="5170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Use cases to JSON Schema: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the process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Normative part: 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Specification document with conformance classes directly referencing UML logical model.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UML model as </a:t>
            </a:r>
            <a:r>
              <a:rPr lang="en-US" sz="1800" b="0" i="0" u="none" strike="noStrike" baseline="0" dirty="0">
                <a:latin typeface="Arial" panose="020B0604020202020204" pitchFamily="34" charset="0"/>
                <a:hlinkClick r:id="rId3"/>
              </a:rPr>
              <a:t>Enterprise Architect 14 project file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 .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  <a:hlinkClick r:id="rId4"/>
              </a:rPr>
              <a:t>Json object validator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 uses same JSON-Schema files that are included into draft’s </a:t>
            </a:r>
            <a:r>
              <a:rPr lang="en-GB" sz="1800" b="0" i="0" u="none" strike="noStrike" baseline="0" dirty="0" err="1">
                <a:latin typeface="Arial" panose="020B0604020202020204" pitchFamily="34" charset="0"/>
              </a:rPr>
              <a:t>AsciiDoc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 files.</a:t>
            </a:r>
          </a:p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Informative part: 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Reviewers Guide – Informative explanation of the GeoPose draft standard and its development</a:t>
            </a:r>
          </a:p>
          <a:p>
            <a:r>
              <a:rPr lang="en-GB" sz="1800" dirty="0"/>
              <a:t>Users Guide – Developer focused implementation guide</a:t>
            </a:r>
            <a:endParaRPr lang="en-GB" sz="1800" b="0" i="0" u="none" strike="noStrike" baseline="0" dirty="0">
              <a:latin typeface="Arial" panose="020B0604020202020204" pitchFamily="34" charset="0"/>
            </a:endParaRPr>
          </a:p>
          <a:p>
            <a:r>
              <a:rPr lang="en-GB" sz="1800" dirty="0"/>
              <a:t>T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est datasets </a:t>
            </a:r>
          </a:p>
          <a:p>
            <a:r>
              <a:rPr lang="en-GB" sz="1800" dirty="0"/>
              <a:t>Land drone example application (in development ETA 1 November 2021)</a:t>
            </a:r>
            <a:endParaRPr lang="en-GB" sz="1800" b="0" i="0" u="none" strike="noStrike" baseline="0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7E710-7463-43B9-A888-C3A8A6F9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7E16A-C4C2-4FB6-B8A5-2DC0F816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2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24" y="55285"/>
            <a:ext cx="10979532" cy="765616"/>
          </a:xfrm>
        </p:spPr>
        <p:txBody>
          <a:bodyPr/>
          <a:lstStyle/>
          <a:p>
            <a:r>
              <a:rPr lang="en-US" dirty="0"/>
              <a:t>Overview: Development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1628594" cy="53218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Much of the normative part of the document is created automatically from the UML model. This includes linked set of JSON-Schema specifications, JSON-encoded example GeoPoses, and an online GeoPose validator for each of the eight standardization targets.</a:t>
            </a:r>
          </a:p>
          <a:p>
            <a:r>
              <a:rPr lang="en-US" dirty="0"/>
              <a:t>The SWG has actively reached out to OGC and external related standards groups in order to better understand</a:t>
            </a:r>
          </a:p>
          <a:p>
            <a:pPr lvl="1"/>
            <a:r>
              <a:rPr lang="en-US" dirty="0"/>
              <a:t>How GeoPose might be used</a:t>
            </a:r>
          </a:p>
          <a:p>
            <a:pPr lvl="1"/>
            <a:r>
              <a:rPr lang="en-US" dirty="0"/>
              <a:t>Additional use cases</a:t>
            </a:r>
          </a:p>
          <a:p>
            <a:pPr lvl="1"/>
            <a:r>
              <a:rPr lang="en-US" dirty="0"/>
              <a:t>Possible additional requirements</a:t>
            </a:r>
          </a:p>
          <a:p>
            <a:r>
              <a:rPr lang="en-US" dirty="0"/>
              <a:t>We have received considerable sample data, some of which has been converted to conform to our draft spec. We have a plan to complete an application based on a “land drone” data set from Ordnance Survey GB in October. This application will use every one of the eight independent standardization targets.</a:t>
            </a:r>
          </a:p>
          <a:p>
            <a:r>
              <a:rPr lang="en-US" dirty="0"/>
              <a:t>The SWG unanimously approved the draft spec with OGC document number 21-056 for OAB review and public comment on 17 September 2021.</a:t>
            </a:r>
          </a:p>
          <a:p>
            <a:pPr marL="0" indent="0">
              <a:buNone/>
            </a:pPr>
            <a:r>
              <a:rPr lang="en-US" dirty="0"/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363792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3579-47EE-4BEB-B7BE-FDD333E5F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641" y="55285"/>
            <a:ext cx="9739668" cy="765616"/>
          </a:xfrm>
        </p:spPr>
        <p:txBody>
          <a:bodyPr/>
          <a:lstStyle/>
          <a:p>
            <a:r>
              <a:rPr lang="en-US" dirty="0"/>
              <a:t>GeoPose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A2291-12F5-4C11-9CFD-F65ACC10B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u="sng" dirty="0"/>
              <a:t>Individual concrete data objects</a:t>
            </a:r>
            <a:r>
              <a:rPr lang="en-US" dirty="0"/>
              <a:t> for the exchange of anchored poses, each interpretable as a linked position and orientation tied to an externally-defined frame of reference, for example an Earth-centered, earth fixed geodetic spatial reference system. The linkage may be direct or through a chain of frame transformations.</a:t>
            </a:r>
          </a:p>
          <a:p>
            <a:pPr lvl="1"/>
            <a:r>
              <a:rPr lang="en-US" u="sng" dirty="0"/>
              <a:t>Composite structures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Sequences grouping anchored poses in time series and delivered as a packaged sequence or unbounded stream.</a:t>
            </a:r>
          </a:p>
          <a:p>
            <a:pPr lvl="2"/>
            <a:r>
              <a:rPr lang="en-US" dirty="0"/>
              <a:t>Linked structures representing networks of reference frames, expressed as a graph where the nodes are frames and the edges are transformations between the linked frames. Chains are intentionally distinguished as a special type of graph because they are a common special case with a simpler representation.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08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"/>
          <p:cNvSpPr txBox="1">
            <a:spLocks noGrp="1"/>
          </p:cNvSpPr>
          <p:nvPr>
            <p:ph type="title"/>
          </p:nvPr>
        </p:nvSpPr>
        <p:spPr>
          <a:xfrm>
            <a:off x="953146" y="136525"/>
            <a:ext cx="1093405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/>
              <a:t>Standardization Targets</a:t>
            </a:r>
            <a:endParaRPr sz="3600" dirty="0"/>
          </a:p>
        </p:txBody>
      </p:sp>
      <p:sp>
        <p:nvSpPr>
          <p:cNvPr id="482" name="Google Shape;482;p28"/>
          <p:cNvSpPr txBox="1">
            <a:spLocks noGrp="1"/>
          </p:cNvSpPr>
          <p:nvPr>
            <p:ph type="body" idx="1"/>
          </p:nvPr>
        </p:nvSpPr>
        <p:spPr>
          <a:xfrm>
            <a:off x="742369" y="751668"/>
            <a:ext cx="11951207" cy="579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2000" dirty="0"/>
          </a:p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Basic-YPR </a:t>
            </a:r>
            <a:r>
              <a:rPr lang="en-US" sz="2000" dirty="0"/>
              <a:t>and</a:t>
            </a:r>
            <a:r>
              <a:rPr lang="en-US" sz="2000" b="1" dirty="0"/>
              <a:t> Basic-Quaternion </a:t>
            </a:r>
            <a:r>
              <a:rPr lang="en-US" sz="2000" dirty="0"/>
              <a:t>targets are simple and concise – no options. They satisfy most use case requirements and assume a local tangent plane east north up (LTP-ENU) frame derived from WGS84 (EPSG 4979).</a:t>
            </a:r>
            <a:endParaRPr sz="2000" dirty="0"/>
          </a:p>
          <a:p>
            <a:pPr marL="233361" lvl="0" indent="-23336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An </a:t>
            </a:r>
            <a:r>
              <a:rPr lang="en-US" sz="2000" b="1" dirty="0"/>
              <a:t>Advanced GeoPose</a:t>
            </a:r>
            <a:r>
              <a:rPr lang="en-US" sz="2000" dirty="0"/>
              <a:t> target supports more complex use cases where the outer geographic reference frame is not LTP-ENU and/or a valid time is needed.</a:t>
            </a:r>
          </a:p>
          <a:p>
            <a:pPr marL="233361" lvl="0" indent="-23336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Composite:</a:t>
            </a:r>
          </a:p>
          <a:p>
            <a:pPr marL="690561" lvl="1" indent="-233361">
              <a:spcBef>
                <a:spcPts val="480"/>
              </a:spcBef>
              <a:buSzPts val="2400"/>
              <a:buFont typeface="Arial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Chain GeoPose</a:t>
            </a:r>
            <a:r>
              <a:rPr lang="en-US" sz="2000" dirty="0"/>
              <a:t> target provides additional flexibility with multiple intermediate frames or specific coordinate reference systems as needed.</a:t>
            </a:r>
            <a:endParaRPr sz="2000" dirty="0"/>
          </a:p>
          <a:p>
            <a:pPr marL="690563" lvl="1" indent="-195263">
              <a:spcBef>
                <a:spcPts val="480"/>
              </a:spcBef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Frame Graph</a:t>
            </a:r>
            <a:r>
              <a:rPr lang="en-US" sz="2000" dirty="0"/>
              <a:t> target supports the full structure need to represent networks of reference frames that arise with the use of multiple and linked location technologies.</a:t>
            </a:r>
          </a:p>
          <a:p>
            <a:pPr marL="690563" lvl="1" indent="-195263">
              <a:spcBef>
                <a:spcPts val="480"/>
              </a:spcBef>
              <a:buChar char="•"/>
            </a:pPr>
            <a:r>
              <a:rPr lang="en-US" sz="2000" dirty="0"/>
              <a:t>The three (</a:t>
            </a:r>
            <a:r>
              <a:rPr lang="en-US" sz="2000" b="1" dirty="0"/>
              <a:t>Time</a:t>
            </a:r>
            <a:r>
              <a:rPr lang="en-US" sz="2000" dirty="0"/>
              <a:t>) </a:t>
            </a:r>
            <a:r>
              <a:rPr lang="en-US" sz="2000" b="1" dirty="0"/>
              <a:t>Sequence</a:t>
            </a:r>
            <a:r>
              <a:rPr lang="en-US" sz="2000" dirty="0"/>
              <a:t> targets support the packaging of fixed-length time series of GeoPoses and the payload data objects for open-ended GeoPose streams.</a:t>
            </a:r>
          </a:p>
          <a:p>
            <a:pPr marL="233363" indent="-195263">
              <a:spcBef>
                <a:spcPts val="480"/>
              </a:spcBef>
            </a:pPr>
            <a:r>
              <a:rPr lang="en-US" sz="2400" dirty="0"/>
              <a:t>The standardization targets are independent. A minimum conforming implementation need only conform to the requirements of a single encoding of a single target.</a:t>
            </a:r>
          </a:p>
          <a:p>
            <a:pPr marL="38100" indent="0" algn="ctr">
              <a:spcBef>
                <a:spcPts val="480"/>
              </a:spcBef>
              <a:buNone/>
            </a:pPr>
            <a:endParaRPr lang="en-US" sz="2400" u="sng" dirty="0"/>
          </a:p>
        </p:txBody>
      </p:sp>
      <p:sp>
        <p:nvSpPr>
          <p:cNvPr id="483" name="Google Shape;483;p28"/>
          <p:cNvSpPr txBox="1">
            <a:spLocks noGrp="1"/>
          </p:cNvSpPr>
          <p:nvPr>
            <p:ph type="ftr" idx="11"/>
          </p:nvPr>
        </p:nvSpPr>
        <p:spPr>
          <a:xfrm>
            <a:off x="3963988" y="6553200"/>
            <a:ext cx="426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Copyright © 2021 Open Geospatial Consortium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CE7EF-3818-E645-88F8-246F9BD28F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3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F900-ABB1-43F1-B51F-6668A302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131" y="55285"/>
            <a:ext cx="9662177" cy="765616"/>
          </a:xfrm>
        </p:spPr>
        <p:txBody>
          <a:bodyPr/>
          <a:lstStyle/>
          <a:p>
            <a:r>
              <a:rPr lang="en-GB" dirty="0"/>
              <a:t>Standardization Target Dependencies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ECD68-F8BF-474D-8BE4-617CE26D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2CFFF-C287-4057-92F6-4B016623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2C882A77-641A-4C26-BF39-5A6FB88A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65" y="1316212"/>
            <a:ext cx="6601746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3345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4313</TotalTime>
  <Words>1213</Words>
  <Application>Microsoft Office PowerPoint</Application>
  <PresentationFormat>Widescreen</PresentationFormat>
  <Paragraphs>127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GeoPose</vt:lpstr>
      <vt:lpstr>Overview: Editorial Team</vt:lpstr>
      <vt:lpstr>Overview: Document Structure</vt:lpstr>
      <vt:lpstr>Overview: Development Summary</vt:lpstr>
      <vt:lpstr>GeoPose Scope</vt:lpstr>
      <vt:lpstr>Standardization Targets</vt:lpstr>
      <vt:lpstr>Standardization Target Dependencies</vt:lpstr>
      <vt:lpstr>Implementation Activities</vt:lpstr>
      <vt:lpstr>OS Autonomous Vehicle Data Experiments</vt:lpstr>
      <vt:lpstr>Relationship to Other Standards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Carl Smyth</cp:lastModifiedBy>
  <cp:revision>175</cp:revision>
  <dcterms:created xsi:type="dcterms:W3CDTF">2020-04-17T22:01:33Z</dcterms:created>
  <dcterms:modified xsi:type="dcterms:W3CDTF">2021-09-26T17:56:56Z</dcterms:modified>
</cp:coreProperties>
</file>